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67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68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69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0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1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2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3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4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5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6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7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8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5379" name="Rectangle 18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16537" cy="397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7" name="Rectangle 19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9800" cy="478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a-DK" altLang="da-DK" noProof="0" smtClean="0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52788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527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52788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52787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DA08988B-0DA2-4D56-952E-BA66BA86622F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485906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46EEAF28-9FDC-4236-B16B-CAD2A0766F85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3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4D9FB24B-1DC3-47AE-95C2-3A349901DD53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11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11250" y="812800"/>
            <a:ext cx="5310188" cy="3983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2975" cy="47863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1F71557A-751F-4979-8E6E-7AAFEE0E4BCA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12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9663" y="812800"/>
            <a:ext cx="5316537" cy="3986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6150" cy="47894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59E23F34-ED87-4215-A423-5D9151B18E2D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13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11250" y="812800"/>
            <a:ext cx="5310188" cy="3983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2975" cy="47863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58542682-1202-4517-B732-2369D244D14F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11250" y="812800"/>
            <a:ext cx="5310188" cy="3983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2975" cy="47863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8F9C96EA-43BB-49A2-B6A1-1FCBE82CF1B5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11250" y="812800"/>
            <a:ext cx="5310188" cy="3983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2975" cy="47863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BBE003A5-2B9E-4322-8C89-58A8D133DC66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11250" y="812800"/>
            <a:ext cx="5310188" cy="3983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2975" cy="47863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9B5F3430-56AA-48A3-9EB5-C65C2CB1BA4A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11250" y="812800"/>
            <a:ext cx="5310188" cy="3983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2975" cy="47863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4A0EC233-7688-4B01-BE11-A3F4E139C4E2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9663" y="812800"/>
            <a:ext cx="5316537" cy="3986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6150" cy="47894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BBF8A642-080F-4A72-B525-D55258434CD5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9663" y="812800"/>
            <a:ext cx="5314950" cy="3984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4563" cy="47879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3526BE3D-A800-43E4-836E-B8C098529A0C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11250" y="812800"/>
            <a:ext cx="5310188" cy="3983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22975" cy="47863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D7882A49-423F-4784-8F20-B3439B91B2AE}" type="slidenum">
              <a:rPr lang="en-GB" altLang="da-DK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10</a:t>
            </a:fld>
            <a:endParaRPr lang="en-GB" altLang="da-DK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2458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13F8-F2CD-435B-83BD-6C7176289235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2481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42906-E94D-4075-998C-1E897E7FD830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58960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285038" y="301625"/>
            <a:ext cx="2260600" cy="642778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29400" cy="642778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FA519-99BE-48AB-B8F7-0C87958AC00C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05845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38E98-38D1-474D-9147-985D288E4BA0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81954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0FA78-1C48-417A-8FC1-BE66E8520C52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54796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5000" cy="4960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100638" y="1768475"/>
            <a:ext cx="4445000" cy="4960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E4653-6430-45E6-8AF0-5E2D3746DFF5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82338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E2C7D-108A-493C-BFCC-04BA5BAA2D88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78092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5A863-1DD2-4E25-96F2-84DF51FF8ABB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61359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3EF29-5971-45C8-A38E-FD1A46AC0846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1985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D64DF-C2A5-4E9F-89A2-4D3F60D00898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93504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12005-F7BC-4DAB-997C-9C0348208180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6736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42400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 smtClean="0"/>
              <a:t>Klik for at redigere titeltekstens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42400" cy="496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 smtClean="0"/>
              <a:t>Klik for at redigere dispositionstekstens format</a:t>
            </a:r>
          </a:p>
          <a:p>
            <a:pPr lvl="1"/>
            <a:r>
              <a:rPr lang="en-GB" altLang="da-DK" smtClean="0"/>
              <a:t>Andet dispositionsniveau</a:t>
            </a:r>
          </a:p>
          <a:p>
            <a:pPr lvl="2"/>
            <a:r>
              <a:rPr lang="en-GB" altLang="da-DK" smtClean="0"/>
              <a:t>Tredje dispositionsniveau</a:t>
            </a:r>
          </a:p>
          <a:p>
            <a:pPr lvl="3"/>
            <a:r>
              <a:rPr lang="en-GB" altLang="da-DK" smtClean="0"/>
              <a:t>Fjerde dispositionsniveau</a:t>
            </a:r>
          </a:p>
          <a:p>
            <a:pPr lvl="4"/>
            <a:r>
              <a:rPr lang="en-GB" altLang="da-DK" smtClean="0"/>
              <a:t>Femte dispositionsniveau</a:t>
            </a:r>
          </a:p>
          <a:p>
            <a:pPr lvl="4"/>
            <a:r>
              <a:rPr lang="en-GB" altLang="da-DK" smtClean="0"/>
              <a:t>Sjette dispositionsniveau</a:t>
            </a:r>
          </a:p>
          <a:p>
            <a:pPr lvl="4"/>
            <a:r>
              <a:rPr lang="en-GB" altLang="da-DK" smtClean="0"/>
              <a:t>Syvende dispositionsniveau</a:t>
            </a:r>
          </a:p>
          <a:p>
            <a:pPr lvl="4"/>
            <a:r>
              <a:rPr lang="en-GB" altLang="da-DK" smtClean="0"/>
              <a:t>Ottende dispositionsniveau</a:t>
            </a:r>
          </a:p>
          <a:p>
            <a:pPr lvl="4"/>
            <a:r>
              <a:rPr lang="en-GB" altLang="da-DK" smtClean="0"/>
              <a:t>Niende dispositionsniveau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193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670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193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00CED1C-E2DC-426A-BE4D-CA51B96FDE16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 rot="5400000">
            <a:off x="5306218" y="4729957"/>
            <a:ext cx="90725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9563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  <a:tab pos="8977313" algn="l"/>
                <a:tab pos="9426575" algn="l"/>
                <a:tab pos="9875838" algn="l"/>
                <a:tab pos="10325100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da-DK" altLang="da-DK" sz="1200" smtClean="0"/>
              <a:t>Romerbrevet v. Rolf W. Jørgensen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2pPr>
      <a:lvl3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3pPr>
      <a:lvl4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4pPr>
      <a:lvl5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lnSpc>
          <a:spcPct val="8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8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8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8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/>
            <a:endParaRPr lang="da-DK" altLang="da-DK" smtClean="0"/>
          </a:p>
        </p:txBody>
      </p:sp>
      <p:sp>
        <p:nvSpPr>
          <p:cNvPr id="2051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/>
            <a:endParaRPr lang="da-DK" alt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179388"/>
            <a:ext cx="7019925" cy="701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400675"/>
            <a:ext cx="83502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8" t="30241" r="38318" b="15120"/>
          <a:stretch>
            <a:fillRect/>
          </a:stretch>
        </p:blipFill>
        <p:spPr bwMode="auto">
          <a:xfrm>
            <a:off x="7126288" y="6502400"/>
            <a:ext cx="2524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33528" t="30241" r="38318" b="1512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5" t="9966" r="34280" b="9966"/>
          <a:stretch>
            <a:fillRect/>
          </a:stretch>
        </p:blipFill>
        <p:spPr bwMode="auto">
          <a:xfrm>
            <a:off x="5065713" y="2700338"/>
            <a:ext cx="334962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455" t="9966" r="34280" b="996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5" t="9966" r="34280" b="9966"/>
          <a:stretch>
            <a:fillRect/>
          </a:stretch>
        </p:blipFill>
        <p:spPr bwMode="auto">
          <a:xfrm>
            <a:off x="4500563" y="2879725"/>
            <a:ext cx="334962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455" t="9966" r="34280" b="996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5" t="9966" r="34280" b="9966"/>
          <a:stretch>
            <a:fillRect/>
          </a:stretch>
        </p:blipFill>
        <p:spPr bwMode="auto">
          <a:xfrm>
            <a:off x="5580063" y="5400675"/>
            <a:ext cx="334962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455" t="9966" r="34280" b="996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5" t="9966" r="34280" b="9966"/>
          <a:stretch>
            <a:fillRect/>
          </a:stretch>
        </p:blipFill>
        <p:spPr bwMode="auto">
          <a:xfrm>
            <a:off x="3959225" y="5580063"/>
            <a:ext cx="3349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455" t="9966" r="34280" b="996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5" t="9966" r="34280" b="9966"/>
          <a:stretch>
            <a:fillRect/>
          </a:stretch>
        </p:blipFill>
        <p:spPr bwMode="auto">
          <a:xfrm>
            <a:off x="2546350" y="5219700"/>
            <a:ext cx="3349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455" t="9966" r="34280" b="996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8" t="30241" r="38318" b="15120"/>
          <a:stretch>
            <a:fillRect/>
          </a:stretch>
        </p:blipFill>
        <p:spPr bwMode="auto">
          <a:xfrm>
            <a:off x="7486650" y="6683375"/>
            <a:ext cx="2524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33528" t="30241" r="38318" b="1512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8" t="30241" r="38318" b="15120"/>
          <a:stretch>
            <a:fillRect/>
          </a:stretch>
        </p:blipFill>
        <p:spPr bwMode="auto">
          <a:xfrm>
            <a:off x="8026400" y="6840538"/>
            <a:ext cx="2524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33528" t="30241" r="38318" b="1512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6075"/>
            <a:ext cx="1439863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720725" y="5219700"/>
            <a:ext cx="1260475" cy="1223963"/>
          </a:xfrm>
          <a:prstGeom prst="wedgeRoundRectCallout">
            <a:avLst>
              <a:gd name="adj1" fmla="val -30356"/>
              <a:gd name="adj2" fmla="val 84292"/>
              <a:gd name="adj3" fmla="val 16667"/>
            </a:avLst>
          </a:prstGeom>
          <a:solidFill>
            <a:srgbClr val="99CC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20725" y="5219700"/>
            <a:ext cx="1260475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v.12:Jeg (synden) vil sidde på tronen ...</a:t>
            </a:r>
          </a:p>
        </p:txBody>
      </p:sp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3" t="19559" r="4863" b="19559"/>
          <a:stretch>
            <a:fillRect/>
          </a:stretch>
        </p:blipFill>
        <p:spPr bwMode="auto">
          <a:xfrm>
            <a:off x="6991350" y="2879725"/>
            <a:ext cx="92868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4863" t="19559" r="4863" b="1955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3" t="19559" r="4863" b="19559"/>
          <a:stretch>
            <a:fillRect/>
          </a:stretch>
        </p:blipFill>
        <p:spPr bwMode="auto">
          <a:xfrm>
            <a:off x="1979613" y="2879725"/>
            <a:ext cx="900112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4863" t="19559" r="4863" b="1955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1280" name="Group 16"/>
          <p:cNvGrpSpPr>
            <a:grpSpLocks/>
          </p:cNvGrpSpPr>
          <p:nvPr/>
        </p:nvGrpSpPr>
        <p:grpSpPr bwMode="auto">
          <a:xfrm>
            <a:off x="8982075" y="2339975"/>
            <a:ext cx="723900" cy="1246188"/>
            <a:chOff x="5658" y="1474"/>
            <a:chExt cx="456" cy="785"/>
          </a:xfrm>
        </p:grpSpPr>
        <p:sp>
          <p:nvSpPr>
            <p:cNvPr id="2" name="Line 17"/>
            <p:cNvSpPr>
              <a:spLocks noChangeShapeType="1"/>
            </p:cNvSpPr>
            <p:nvPr/>
          </p:nvSpPr>
          <p:spPr bwMode="auto">
            <a:xfrm>
              <a:off x="5896" y="1474"/>
              <a:ext cx="0" cy="785"/>
            </a:xfrm>
            <a:prstGeom prst="line">
              <a:avLst/>
            </a:prstGeom>
            <a:noFill/>
            <a:ln w="10800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1294" name="Line 18"/>
            <p:cNvSpPr>
              <a:spLocks noChangeShapeType="1"/>
            </p:cNvSpPr>
            <p:nvPr/>
          </p:nvSpPr>
          <p:spPr bwMode="auto">
            <a:xfrm flipV="1">
              <a:off x="5658" y="1642"/>
              <a:ext cx="456" cy="74"/>
            </a:xfrm>
            <a:prstGeom prst="line">
              <a:avLst/>
            </a:prstGeom>
            <a:noFill/>
            <a:ln w="10800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580063" y="900113"/>
            <a:ext cx="1260475" cy="1874837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algn="just" eaLnBrk="1">
              <a:buClrTx/>
              <a:buFontTx/>
              <a:buNone/>
            </a:pPr>
            <a:r>
              <a:rPr lang="da-DK" altLang="da-DK" b="1" u="sng">
                <a:solidFill>
                  <a:srgbClr val="000000"/>
                </a:solidFill>
              </a:rPr>
              <a:t>v.12b: Lyster = tjenere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Sult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Tørst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Træthed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Sexualdrift 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7596188" y="539750"/>
            <a:ext cx="1619250" cy="176371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algn="just" eaLnBrk="1">
              <a:buClrTx/>
              <a:buFontTx/>
              <a:buNone/>
            </a:pPr>
            <a:r>
              <a:rPr lang="da-DK" altLang="da-DK" b="1" u="sng">
                <a:solidFill>
                  <a:srgbClr val="000000"/>
                </a:solidFill>
              </a:rPr>
              <a:t>Lemmer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Øjne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Ører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Hænder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Fødder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Tunge</a:t>
            </a:r>
          </a:p>
          <a:p>
            <a:pPr algn="just"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Kønsorganer  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8423275" y="5040313"/>
            <a:ext cx="1441450" cy="2384425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ClrTx/>
              <a:buFontTx/>
              <a:buNone/>
            </a:pPr>
            <a:r>
              <a:rPr lang="da-DK" altLang="da-DK" b="1" u="sng">
                <a:solidFill>
                  <a:srgbClr val="000000"/>
                </a:solidFill>
              </a:rPr>
              <a:t>Lyster</a:t>
            </a:r>
          </a:p>
          <a:p>
            <a:pPr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Kan gå i tjeneste hos den, der udfordrer tronen: synden – og bliver derved forrædere 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79388" y="466725"/>
            <a:ext cx="1619250" cy="464502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ClrTx/>
              <a:buFontTx/>
              <a:buNone/>
            </a:pPr>
            <a:r>
              <a:rPr lang="da-DK" altLang="da-DK" b="1" u="sng">
                <a:solidFill>
                  <a:srgbClr val="000000"/>
                </a:solidFill>
              </a:rPr>
              <a:t>v.13: Lemmer</a:t>
            </a:r>
          </a:p>
          <a:p>
            <a:pPr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Redskaber/</a:t>
            </a:r>
            <a:br>
              <a:rPr lang="da-DK" altLang="da-DK">
                <a:solidFill>
                  <a:srgbClr val="000000"/>
                </a:solidFill>
              </a:rPr>
            </a:br>
            <a:r>
              <a:rPr lang="da-DK" altLang="da-DK">
                <a:solidFill>
                  <a:srgbClr val="000000"/>
                </a:solidFill>
              </a:rPr>
              <a:t>våben som vender ud mod fjenden (synden) for at bekæmpe synden, så den ikke får fodfæste. Bruges til retfærd, men kan også falde i fjendens hænder og vendes imod os selv 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8442325" y="2592388"/>
            <a:ext cx="1079500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Den sande konge: Gud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2519363" y="7199313"/>
            <a:ext cx="4859337" cy="344487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v.14: Regeringsgrundlaget er nåde – ikke lov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8099425" y="3959225"/>
            <a:ext cx="1979613" cy="6000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v.12: en hersker = en trone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5199063" y="4500563"/>
            <a:ext cx="3101975" cy="1260475"/>
          </a:xfrm>
          <a:prstGeom prst="line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3419475" y="900113"/>
            <a:ext cx="1079500" cy="13652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ClrTx/>
              <a:buFontTx/>
              <a:buNone/>
            </a:pPr>
            <a:r>
              <a:rPr lang="da-DK" altLang="da-DK">
                <a:solidFill>
                  <a:srgbClr val="000000"/>
                </a:solidFill>
              </a:rPr>
              <a:t>v.12: En trone står på et slot: legemet</a:t>
            </a:r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flipH="1">
            <a:off x="5019675" y="3600450"/>
            <a:ext cx="3460750" cy="2160588"/>
          </a:xfrm>
          <a:prstGeom prst="line">
            <a:avLst/>
          </a:prstGeom>
          <a:noFill/>
          <a:ln w="720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1979613" y="179388"/>
            <a:ext cx="2700337" cy="3444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da-DK" altLang="da-DK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Romerbrevet 6,12-14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0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1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6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9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9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60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63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66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80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85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88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91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96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90" grpId="0" animBg="1"/>
      <p:bldP spid="112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1"/>
          <p:cNvSpPr>
            <a:spLocks noChangeArrowheads="1"/>
          </p:cNvSpPr>
          <p:nvPr/>
        </p:nvSpPr>
        <p:spPr bwMode="auto">
          <a:xfrm rot="10800000">
            <a:off x="290513" y="2238375"/>
            <a:ext cx="7054850" cy="4246563"/>
          </a:xfrm>
          <a:prstGeom prst="wedgeRoundRectCallout">
            <a:avLst>
              <a:gd name="adj1" fmla="val -11750"/>
              <a:gd name="adj2" fmla="val 79769"/>
              <a:gd name="adj3" fmla="val 16667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4537075" cy="1236663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Martin Luther: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2560638"/>
            <a:ext cx="6480175" cy="4964112"/>
          </a:xfrm>
        </p:spPr>
        <p:txBody>
          <a:bodyPr/>
          <a:lstStyle/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5400" smtClean="0"/>
              <a:t>Jeg er hverken horkarl eller dranker;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5400" smtClean="0"/>
              <a:t>men lysten har jeg ...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48750" cy="1239838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Hvorfor skal vi overgive vores lyster og lemmer til Gud (Rom 6,14-23)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589088"/>
            <a:ext cx="9048750" cy="5611812"/>
          </a:xfrm>
        </p:spPr>
        <p:txBody>
          <a:bodyPr/>
          <a:lstStyle/>
          <a:p>
            <a:pPr indent="-3349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100" smtClean="0">
                <a:latin typeface="Calibri" pitchFamily="32" charset="0"/>
              </a:rPr>
              <a:t>a. hvis vi stiller dem </a:t>
            </a:r>
            <a:r>
              <a:rPr lang="da-DK" altLang="da-DK" sz="2100" b="1" u="sng" smtClean="0">
                <a:latin typeface="Calibri" pitchFamily="32" charset="0"/>
              </a:rPr>
              <a:t>til rådighed for synden</a:t>
            </a:r>
            <a:r>
              <a:rPr lang="da-DK" altLang="da-DK" sz="2100" smtClean="0">
                <a:latin typeface="Calibri" pitchFamily="32" charset="0"/>
              </a:rPr>
              <a:t>, er de trælle for synden og det </a:t>
            </a:r>
            <a:r>
              <a:rPr lang="da-DK" altLang="da-DK" sz="2100" b="1" u="sng" smtClean="0">
                <a:latin typeface="Calibri" pitchFamily="32" charset="0"/>
              </a:rPr>
              <a:t>fører til død</a:t>
            </a:r>
            <a:r>
              <a:rPr lang="da-DK" altLang="da-DK" sz="2100" smtClean="0">
                <a:latin typeface="Calibri" pitchFamily="32" charset="0"/>
              </a:rPr>
              <a:t> v.16</a:t>
            </a:r>
          </a:p>
          <a:p>
            <a:pPr indent="-3349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100" smtClean="0">
                <a:latin typeface="Calibri" pitchFamily="32" charset="0"/>
              </a:rPr>
              <a:t>b. hvis vi stiller dem </a:t>
            </a:r>
            <a:r>
              <a:rPr lang="da-DK" altLang="da-DK" sz="2100" b="1" u="sng" smtClean="0">
                <a:latin typeface="Calibri" pitchFamily="32" charset="0"/>
              </a:rPr>
              <a:t>til rådighed for Gud, fører det til retfærdighed</a:t>
            </a:r>
            <a:r>
              <a:rPr lang="da-DK" altLang="da-DK" sz="2100" smtClean="0">
                <a:latin typeface="Calibri" pitchFamily="32" charset="0"/>
              </a:rPr>
              <a:t> v.16</a:t>
            </a:r>
          </a:p>
          <a:p>
            <a:pPr indent="-3349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100" smtClean="0">
                <a:latin typeface="Calibri" pitchFamily="32" charset="0"/>
              </a:rPr>
              <a:t>c. når vi er befriet fra synden v.18, er lyster og lemmer blevet retfærdighedens trælle, </a:t>
            </a:r>
            <a:r>
              <a:rPr lang="da-DK" altLang="da-DK" sz="2100" b="1" u="sng" smtClean="0">
                <a:latin typeface="Calibri" pitchFamily="32" charset="0"/>
              </a:rPr>
              <a:t>så vi helliges</a:t>
            </a:r>
            <a:r>
              <a:rPr lang="da-DK" altLang="da-DK" sz="2100" smtClean="0">
                <a:latin typeface="Calibri" pitchFamily="32" charset="0"/>
              </a:rPr>
              <a:t> v.19</a:t>
            </a:r>
          </a:p>
          <a:p>
            <a:pPr indent="-3349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100" smtClean="0">
                <a:latin typeface="Calibri" pitchFamily="32" charset="0"/>
              </a:rPr>
              <a:t>d. hvis vi </a:t>
            </a:r>
            <a:r>
              <a:rPr lang="da-DK" altLang="da-DK" sz="2100" b="1" u="sng" smtClean="0">
                <a:latin typeface="Calibri" pitchFamily="32" charset="0"/>
              </a:rPr>
              <a:t>fortsat lader lyster og lemmer trælle for synden</a:t>
            </a:r>
            <a:r>
              <a:rPr lang="da-DK" altLang="da-DK" sz="2100" smtClean="0">
                <a:latin typeface="Calibri" pitchFamily="32" charset="0"/>
              </a:rPr>
              <a:t>, får vi frugt, vi skammer os over, og som </a:t>
            </a:r>
            <a:r>
              <a:rPr lang="da-DK" altLang="da-DK" sz="2100" b="1" u="sng" smtClean="0">
                <a:latin typeface="Calibri" pitchFamily="32" charset="0"/>
              </a:rPr>
              <a:t>ender med død</a:t>
            </a:r>
            <a:r>
              <a:rPr lang="da-DK" altLang="da-DK" sz="2100" smtClean="0">
                <a:latin typeface="Calibri" pitchFamily="32" charset="0"/>
              </a:rPr>
              <a:t> v.21 (HVAD ER DET FOR NOGLE FRUGTER?)</a:t>
            </a:r>
          </a:p>
          <a:p>
            <a:pPr indent="-3349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100" smtClean="0">
                <a:latin typeface="Calibri" pitchFamily="32" charset="0"/>
              </a:rPr>
              <a:t>e. Når vores lyster og lemmer er befriet fra syndens herredømme og konsekvens (død), tilhører de Gud, som har købt os med Kristi blod – og de er til hans disposition – dvs. nu </a:t>
            </a:r>
            <a:r>
              <a:rPr lang="da-DK" altLang="da-DK" sz="2100" b="1" u="sng" smtClean="0">
                <a:latin typeface="Calibri" pitchFamily="32" charset="0"/>
              </a:rPr>
              <a:t>tjener de hans formål, som er retfærd</a:t>
            </a:r>
            <a:r>
              <a:rPr lang="da-DK" altLang="da-DK" sz="2100" smtClean="0">
                <a:latin typeface="Calibri" pitchFamily="32" charset="0"/>
              </a:rPr>
              <a:t>. v.22.</a:t>
            </a:r>
          </a:p>
          <a:p>
            <a:pPr indent="-3349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100" smtClean="0">
                <a:latin typeface="Calibri" pitchFamily="32" charset="0"/>
              </a:rPr>
              <a:t>f. frugten af at lade lyster og lemmer trælle for Gud er </a:t>
            </a:r>
            <a:r>
              <a:rPr lang="da-DK" altLang="da-DK" sz="2100" b="1" u="sng" smtClean="0">
                <a:latin typeface="Calibri" pitchFamily="32" charset="0"/>
              </a:rPr>
              <a:t>helligelse, og til sidst evigt liv</a:t>
            </a:r>
            <a:r>
              <a:rPr lang="da-DK" altLang="da-DK" sz="2100" smtClean="0">
                <a:latin typeface="Calibri" pitchFamily="32" charset="0"/>
              </a:rPr>
              <a:t> – v.22 (HVAD ER HELLIGELSE FOR EN FRUGT? HVAD BESTÅR DEN AF?)</a:t>
            </a:r>
          </a:p>
          <a:p>
            <a:pPr indent="-3349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100" smtClean="0">
                <a:latin typeface="Calibri" pitchFamily="32" charset="0"/>
              </a:rPr>
              <a:t>g. Synden giver løn (den tjener sin løn selv) = død. Men </a:t>
            </a:r>
            <a:r>
              <a:rPr lang="da-DK" altLang="da-DK" sz="2100" b="1" u="sng" smtClean="0">
                <a:latin typeface="Calibri" pitchFamily="32" charset="0"/>
              </a:rPr>
              <a:t>det evige liv er en (nåde)gave, som vi ikke kan tjene, men blot modtage</a:t>
            </a:r>
            <a:r>
              <a:rPr lang="da-DK" altLang="da-DK" sz="2100" smtClean="0">
                <a:latin typeface="Calibri" pitchFamily="32" charset="0"/>
              </a:rPr>
              <a:t> v.23. Derfor er der al mulig grund til at overgive lyster og lemmer til hans tjeneste, i stedet for at blive i dødens tjeneste.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45575" cy="1236663"/>
          </a:xfrm>
        </p:spPr>
        <p:txBody>
          <a:bodyPr/>
          <a:lstStyle/>
          <a:p>
            <a:pPr eaLnBrk="1"/>
            <a:endParaRPr lang="da-DK" altLang="da-DK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45575" cy="4964113"/>
          </a:xfrm>
        </p:spPr>
        <p:txBody>
          <a:bodyPr/>
          <a:lstStyle/>
          <a:p>
            <a:pPr eaLnBrk="1"/>
            <a:endParaRPr lang="da-DK" altLang="da-DK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5100" cy="1246188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7 følger af retfærdiggørelsen </a:t>
            </a:r>
            <a:br>
              <a:rPr lang="da-DK" altLang="da-DK" smtClean="0"/>
            </a:br>
            <a:r>
              <a:rPr lang="da-DK" altLang="da-DK" smtClean="0"/>
              <a:t>jf. Rom 5,1-11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55100" cy="4973638"/>
          </a:xfrm>
        </p:spPr>
        <p:txBody>
          <a:bodyPr/>
          <a:lstStyle/>
          <a:p>
            <a:pPr marL="331788" indent="-331788" eaLnBrk="1">
              <a:buFont typeface="Times New Roman" pitchFamily="16" charset="0"/>
              <a:buAutoNum type="arabicParenR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da-DK" altLang="da-DK" sz="2400" smtClean="0"/>
              <a:t> Fred med Gud v.1 </a:t>
            </a:r>
          </a:p>
          <a:p>
            <a:pPr marL="331788" indent="-331788" eaLnBrk="1">
              <a:buFont typeface="Times New Roman" pitchFamily="16" charset="0"/>
              <a:buAutoNum type="arabicParenR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da-DK" altLang="da-DK" sz="2400" smtClean="0"/>
              <a:t> Adgang til Gud v.2a </a:t>
            </a:r>
          </a:p>
          <a:p>
            <a:pPr marL="331788" indent="-331788" eaLnBrk="1">
              <a:buFont typeface="Times New Roman" pitchFamily="16" charset="0"/>
              <a:buAutoNum type="arabicParenR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da-DK" altLang="da-DK" sz="2400" smtClean="0"/>
              <a:t> Håb om herlighed v.2b </a:t>
            </a:r>
          </a:p>
          <a:p>
            <a:pPr marL="331788" indent="-331788" eaLnBrk="1">
              <a:buFont typeface="Times New Roman" pitchFamily="16" charset="0"/>
              <a:buAutoNum type="arabicParenR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da-DK" altLang="da-DK" sz="2400" smtClean="0"/>
              <a:t> Kristen karakter v.3-4 </a:t>
            </a:r>
          </a:p>
          <a:p>
            <a:pPr marL="331788" indent="-331788" eaLnBrk="1">
              <a:buFont typeface="Times New Roman" pitchFamily="16" charset="0"/>
              <a:buAutoNum type="arabicParenR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da-DK" altLang="da-DK" sz="2400" smtClean="0"/>
              <a:t> Guds kærlighed i os + Helligånden v.5-8 </a:t>
            </a:r>
          </a:p>
          <a:p>
            <a:pPr marL="331788" indent="-331788" eaLnBrk="1">
              <a:buFont typeface="Times New Roman" pitchFamily="16" charset="0"/>
              <a:buAutoNum type="arabicParenR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da-DK" altLang="da-DK" sz="2400" smtClean="0"/>
              <a:t> Frelse fra den kommende vrede v.9-10 </a:t>
            </a:r>
          </a:p>
          <a:p>
            <a:pPr marL="331788" indent="-331788" eaLnBrk="1">
              <a:buFont typeface="Times New Roman" pitchFamily="16" charset="0"/>
              <a:buAutoNum type="arabicParenR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da-DK" altLang="da-DK" sz="2400" smtClean="0"/>
              <a:t> Forsoning med Gud v.11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45575" cy="1236663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Det vi </a:t>
            </a:r>
            <a:r>
              <a:rPr lang="da-DK" altLang="da-DK" u="sng" smtClean="0"/>
              <a:t>er</a:t>
            </a:r>
            <a:r>
              <a:rPr lang="da-DK" altLang="da-DK" smtClean="0"/>
              <a:t> i Kristus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45575" cy="4964113"/>
          </a:xfrm>
        </p:spPr>
        <p:txBody>
          <a:bodyPr/>
          <a:lstStyle/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mtClean="0"/>
              <a:t>Rom 6,11: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a-DK" altLang="da-DK" smtClean="0"/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6000" smtClean="0"/>
              <a:t>I er</a:t>
            </a:r>
          </a:p>
          <a:p>
            <a:pPr marL="557213" indent="-554038" eaLnBrk="1"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6000" smtClean="0"/>
              <a:t> Døde for synden</a:t>
            </a:r>
          </a:p>
          <a:p>
            <a:pPr marL="557213" indent="-554038" eaLnBrk="1"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6000" smtClean="0"/>
              <a:t> Levende for Gud</a:t>
            </a:r>
          </a:p>
          <a:p>
            <a:pPr marL="558800" indent="-555625" eaLnBrk="1">
              <a:buClrTx/>
              <a:buSzPct val="4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a-DK" altLang="da-DK" sz="60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80975" y="146050"/>
            <a:ext cx="9721850" cy="1941513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da-DK" altLang="da-DK" sz="6600" smtClean="0"/>
              <a:t>3 hovedemner </a:t>
            </a:r>
            <a:br>
              <a:rPr lang="da-DK" altLang="da-DK" sz="6600" smtClean="0"/>
            </a:br>
            <a:r>
              <a:rPr lang="da-DK" altLang="da-DK" sz="6600" smtClean="0"/>
              <a:t>ift. synden i Rom 6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163" y="2955925"/>
            <a:ext cx="8207375" cy="4964113"/>
          </a:xfrm>
        </p:spPr>
        <p:txBody>
          <a:bodyPr/>
          <a:lstStyle/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4000" smtClean="0"/>
              <a:t>1. Noget, vi skal vide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4000" smtClean="0"/>
              <a:t>2. Noget, vi skal regne med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4000" smtClean="0"/>
              <a:t>3. Noget, vi skal overgive.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85725"/>
            <a:ext cx="9045575" cy="1236663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1. VIDE: der er et NYT liv, </a:t>
            </a:r>
            <a:br>
              <a:rPr lang="da-DK" altLang="da-DK" smtClean="0"/>
            </a:br>
            <a:r>
              <a:rPr lang="da-DK" altLang="da-DK" smtClean="0"/>
              <a:t>der skal leves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408113"/>
            <a:ext cx="9045575" cy="5141912"/>
          </a:xfrm>
        </p:spPr>
        <p:txBody>
          <a:bodyPr/>
          <a:lstStyle/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mtClean="0"/>
              <a:t>v2  </a:t>
            </a:r>
            <a:r>
              <a:rPr lang="da-DK" altLang="da-DK" sz="2400" smtClean="0"/>
              <a:t>Hvordan skulle vi, som er døde fra synden, </a:t>
            </a:r>
            <a:r>
              <a:rPr lang="da-DK" altLang="da-DK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stadig kunne leve i den?</a:t>
            </a:r>
            <a:r>
              <a:rPr lang="da-DK" altLang="da-DK" sz="2400" smtClean="0"/>
              <a:t> 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2400" smtClean="0"/>
              <a:t>v4  Vi blev altså begravet sammen med ham ved dåben til døden, for at også vi, …. , </a:t>
            </a:r>
            <a:r>
              <a:rPr lang="da-DK" altLang="da-DK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skal leve et nyt liv</a:t>
            </a:r>
            <a:r>
              <a:rPr lang="da-DK" altLang="da-DK" sz="2400" smtClean="0"/>
              <a:t>. 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2400" smtClean="0"/>
              <a:t>v8  Men er vi døde med Kristus, tror vi, at vi også </a:t>
            </a:r>
            <a:r>
              <a:rPr lang="da-DK" altLang="da-DK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skal leve med ham</a:t>
            </a:r>
            <a:r>
              <a:rPr lang="da-DK" altLang="da-DK" sz="2400" smtClean="0"/>
              <a:t>. 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2400" smtClean="0"/>
              <a:t>v10  Det liv, han (Kristus) lever,</a:t>
            </a:r>
            <a:r>
              <a:rPr lang="da-DK" altLang="da-DK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lever han for Gud</a:t>
            </a:r>
            <a:r>
              <a:rPr lang="da-DK" altLang="da-DK" sz="2400" smtClean="0"/>
              <a:t>. 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2400" smtClean="0"/>
              <a:t>v11  Sådan skal også I se på jer selv: I er døde for synden, men </a:t>
            </a:r>
            <a:r>
              <a:rPr lang="da-DK" altLang="da-DK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levende for Gud i Kristus Jesus</a:t>
            </a:r>
            <a:r>
              <a:rPr lang="da-DK" altLang="da-DK" sz="2400" smtClean="0"/>
              <a:t>.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2400" smtClean="0"/>
              <a:t>v13  Stil heller ikke jeres lemmer til rådighed for synden som redskaber for uretfærdighed, men stil jer selv til rådighed for Gud </a:t>
            </a:r>
            <a:r>
              <a:rPr lang="da-DK" altLang="da-DK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som levende</a:t>
            </a:r>
            <a:r>
              <a:rPr lang="da-DK" altLang="da-DK" sz="2400" smtClean="0"/>
              <a:t>, der før var døde, så I bruger jeres lemmer for Gud, som redskaber for retfærdighed.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45575" cy="1236663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2. REGNE MED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45575" cy="4964113"/>
          </a:xfrm>
        </p:spPr>
        <p:txBody>
          <a:bodyPr/>
          <a:lstStyle/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mtClean="0"/>
              <a:t>Rom 6,11: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a-DK" altLang="da-DK" smtClean="0"/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6000" smtClean="0"/>
              <a:t>I er</a:t>
            </a:r>
          </a:p>
          <a:p>
            <a:pPr marL="557213" indent="-554038" eaLnBrk="1"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6000" smtClean="0"/>
              <a:t> Døde for synden</a:t>
            </a:r>
          </a:p>
          <a:p>
            <a:pPr marL="557213" indent="-554038" eaLnBrk="1"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z="6000" smtClean="0"/>
              <a:t> Levende for Gud</a:t>
            </a:r>
          </a:p>
          <a:p>
            <a:pPr marL="558800" indent="-555625" eaLnBrk="1">
              <a:buClrTx/>
              <a:buSzPct val="4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a-DK" altLang="da-DK" sz="60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48750" cy="1239838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Den retfærdige skal leve af tro =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589088"/>
            <a:ext cx="9048750" cy="6780212"/>
          </a:xfrm>
        </p:spPr>
        <p:txBody>
          <a:bodyPr/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Denne væren/tilstand i Kristi retfærdighed er aldrig påvirket - i nogen grad overhovedet - af vores opførsel på ”gode dage” og ”dårlige dage”. Med mindre vi lærer at leve dagligt i troen på (dvs. at stole på/hvile i) Hans retfærdighed, vil vores </a:t>
            </a:r>
            <a:r>
              <a:rPr lang="da-DK" altLang="da-DK" b="1" i="1" smtClean="0"/>
              <a:t>opfattelse</a:t>
            </a:r>
            <a:r>
              <a:rPr lang="da-DK" altLang="da-DK" smtClean="0"/>
              <a:t> af vores tilstand overfor Gud dog være afhængig af vores gode eller dårlige opførsel.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200" smtClean="0"/>
              <a:t>This standing in Christ's righteousness is never affected to any degree by our good-day or bad-day performance. Unless we learn to live daily by faith in (that is, by reliance on) His righteousnes, however, our</a:t>
            </a:r>
            <a:r>
              <a:rPr lang="da-DK" altLang="da-DK" sz="2200" i="1" smtClean="0"/>
              <a:t> </a:t>
            </a:r>
            <a:r>
              <a:rPr lang="da-DK" altLang="da-DK" sz="2200" b="1" i="1" smtClean="0"/>
              <a:t>perception</a:t>
            </a:r>
            <a:r>
              <a:rPr lang="da-DK" altLang="da-DK" sz="2200" b="1" smtClean="0"/>
              <a:t> </a:t>
            </a:r>
            <a:r>
              <a:rPr lang="da-DK" altLang="da-DK" sz="2200" smtClean="0"/>
              <a:t>of our standing before God will vary depending on our good or bad performance.</a:t>
            </a:r>
            <a:r>
              <a:rPr lang="da-DK" altLang="da-DK" sz="2000" smtClean="0"/>
              <a:t> </a:t>
            </a:r>
            <a:r>
              <a:rPr lang="da-DK" altLang="da-DK" sz="1600" smtClean="0"/>
              <a:t>Jerry Bridges i The Discipline of Grace, p. 50.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47162" cy="1238250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Martyn Lloyd-Jones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47162" cy="4965700"/>
          </a:xfrm>
        </p:spPr>
        <p:txBody>
          <a:bodyPr/>
          <a:lstStyle/>
          <a:p>
            <a:pPr indent="-338138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3600" smtClean="0"/>
              <a:t>De fleste sorger i livet skyldes det faktum, </a:t>
            </a:r>
            <a:br>
              <a:rPr lang="da-DK" altLang="da-DK" sz="3600" smtClean="0"/>
            </a:br>
            <a:r>
              <a:rPr lang="da-DK" altLang="da-DK" sz="3600" smtClean="0"/>
              <a:t>at du lytter til dig selv, </a:t>
            </a:r>
            <a:br>
              <a:rPr lang="da-DK" altLang="da-DK" sz="3600" smtClean="0"/>
            </a:br>
            <a:r>
              <a:rPr lang="da-DK" altLang="da-DK" sz="3600" smtClean="0"/>
              <a:t>snarere end at tale til dig selv.</a:t>
            </a:r>
          </a:p>
          <a:p>
            <a:pPr indent="-338138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a-DK" altLang="da-DK" sz="3600" smtClean="0"/>
          </a:p>
          <a:p>
            <a:pPr indent="-338138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a-DK" altLang="da-DK" sz="3600" smtClean="0"/>
          </a:p>
          <a:p>
            <a:pPr indent="-338138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z="2800" smtClean="0"/>
              <a:t>Most unhappiness in life is due to the fact, </a:t>
            </a:r>
            <a:br>
              <a:rPr lang="da-DK" altLang="da-DK" sz="2800" smtClean="0"/>
            </a:br>
            <a:r>
              <a:rPr lang="da-DK" altLang="da-DK" sz="2800" smtClean="0"/>
              <a:t>that you are listening to yourself, </a:t>
            </a:r>
            <a:br>
              <a:rPr lang="da-DK" altLang="da-DK" sz="2800" smtClean="0"/>
            </a:br>
            <a:r>
              <a:rPr lang="da-DK" altLang="da-DK" sz="2800" smtClean="0"/>
              <a:t>rather than talking to yourself.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45575" cy="1236663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a-DK" altLang="da-DK" smtClean="0"/>
              <a:t>3. hovedemne ift. synden:</a:t>
            </a:r>
            <a:br>
              <a:rPr lang="da-DK" altLang="da-DK" smtClean="0"/>
            </a:br>
            <a:r>
              <a:rPr lang="da-DK" altLang="da-DK" smtClean="0"/>
              <a:t>OVERGIVE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984375"/>
            <a:ext cx="9045575" cy="4964113"/>
          </a:xfrm>
        </p:spPr>
        <p:txBody>
          <a:bodyPr/>
          <a:lstStyle/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mtClean="0"/>
              <a:t>v12  Lad derfor</a:t>
            </a:r>
            <a:r>
              <a:rPr lang="da-DK" altLang="da-DK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ikke synden</a:t>
            </a:r>
            <a:r>
              <a:rPr lang="da-DK" altLang="da-DK" smtClean="0"/>
              <a:t> herske i jeres dødelige legeme, så I adlyder dets lyster. 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mtClean="0"/>
              <a:t>v13  Stil heller ikke jeres lemmer til rådighed for synden som redskaber for uretfærdighed, men </a:t>
            </a:r>
            <a:r>
              <a:rPr lang="da-DK" altLang="da-DK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stil jer selv til rådighed for Gud</a:t>
            </a:r>
            <a:r>
              <a:rPr lang="da-DK" altLang="da-DK" smtClean="0"/>
              <a:t> som levende, der før var døde, så I </a:t>
            </a:r>
            <a:r>
              <a:rPr lang="da-DK" altLang="da-DK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bruger jeres lemmer for Gud</a:t>
            </a:r>
            <a:r>
              <a:rPr lang="da-DK" altLang="da-DK" smtClean="0"/>
              <a:t>, som redskaber for retfærdighed. </a:t>
            </a:r>
          </a:p>
          <a:p>
            <a:pPr indent="-339725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a-DK" altLang="da-DK" smtClean="0"/>
              <a:t>v14  </a:t>
            </a:r>
            <a:r>
              <a:rPr lang="da-DK" altLang="da-DK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Synden skal ikke</a:t>
            </a:r>
            <a:r>
              <a:rPr lang="da-DK" altLang="da-DK" smtClean="0"/>
              <a:t> være herre over jer, for I er ikke under loven, men under nåden.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tortema">
  <a:themeElements>
    <a:clrScheme name="Kontor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tema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a-DK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a-DK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Kontor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or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34551</TotalTime>
  <Words>861</Words>
  <Application>Microsoft Office PowerPoint</Application>
  <PresentationFormat>Brugerdefineret</PresentationFormat>
  <Paragraphs>88</Paragraphs>
  <Slides>13</Slides>
  <Notes>12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20" baseType="lpstr">
      <vt:lpstr>Arial</vt:lpstr>
      <vt:lpstr>MS Gothic</vt:lpstr>
      <vt:lpstr>Times New Roman</vt:lpstr>
      <vt:lpstr>Arial Unicode MS</vt:lpstr>
      <vt:lpstr>Wingdings</vt:lpstr>
      <vt:lpstr>Calibri</vt:lpstr>
      <vt:lpstr>Kontortema</vt:lpstr>
      <vt:lpstr>PowerPoint-præsentation</vt:lpstr>
      <vt:lpstr>7 følger af retfærdiggørelsen  jf. Rom 5,1-11</vt:lpstr>
      <vt:lpstr>Det vi er i Kristus</vt:lpstr>
      <vt:lpstr>3 hovedemner  ift. synden i Rom 6</vt:lpstr>
      <vt:lpstr>1. VIDE: der er et NYT liv,  der skal leves</vt:lpstr>
      <vt:lpstr>2. REGNE MED</vt:lpstr>
      <vt:lpstr>Den retfærdige skal leve af tro =</vt:lpstr>
      <vt:lpstr>Martyn Lloyd-Jones</vt:lpstr>
      <vt:lpstr>3. hovedemne ift. synden: OVERGIVE</vt:lpstr>
      <vt:lpstr>PowerPoint-præsentation</vt:lpstr>
      <vt:lpstr>Martin Luther:</vt:lpstr>
      <vt:lpstr>Hvorfor skal vi overgive vores lyster og lemmer til Gud (Rom 6,14-23)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aafm</dc:creator>
  <cp:lastModifiedBy>aafm</cp:lastModifiedBy>
  <cp:revision>2</cp:revision>
  <cp:lastPrinted>1601-01-01T00:00:00Z</cp:lastPrinted>
  <dcterms:created xsi:type="dcterms:W3CDTF">1601-01-01T00:00:00Z</dcterms:created>
  <dcterms:modified xsi:type="dcterms:W3CDTF">2015-06-14T09:40:18Z</dcterms:modified>
</cp:coreProperties>
</file>