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0"/>
  </p:notes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6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601304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9"/>
            <a:ext cx="7772400" cy="104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11125"/>
            <a:ext cx="7772400" cy="1546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4" y="6333133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a"/>
              <a:t>‹nr.›</a:t>
            </a:fld>
            <a:endParaRPr lang="d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4" y="6333133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a"/>
              <a:t>‹nr.›</a:t>
            </a:fld>
            <a:endParaRPr lang="d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39945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600202"/>
            <a:ext cx="39945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4" y="6333133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a"/>
              <a:t>‹nr.›</a:t>
            </a:fld>
            <a:endParaRPr lang="d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4" y="6333133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a"/>
              <a:t>‹nr.›</a:t>
            </a:fld>
            <a:endParaRPr lang="d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81"/>
            <a:ext cx="8229600" cy="692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4" y="6333133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a"/>
              <a:t>‹nr.›</a:t>
            </a:fld>
            <a:endParaRPr lang="d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4" y="6333133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a"/>
              <a:t>‹nr.›</a:t>
            </a:fld>
            <a:endParaRPr lang="d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4" y="6333133"/>
            <a:ext cx="548699" cy="5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a"/>
              <a:t>‹nr.›</a:t>
            </a:fld>
            <a:endParaRPr lang="da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old.bibelselskabet.dk/danbib/web/rom/ch1/v8.htm" TargetMode="External"/><Relationship Id="rId3" Type="http://schemas.openxmlformats.org/officeDocument/2006/relationships/hyperlink" Target="http://old.bibelselskabet.dk/danbib/web/rom/ch1/v1.htm" TargetMode="External"/><Relationship Id="rId7" Type="http://schemas.openxmlformats.org/officeDocument/2006/relationships/hyperlink" Target="http://old.bibelselskabet.dk/danbib/web/rom/ch1/v7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ld.bibelselskabet.dk/danbib/web/rom/ch1/v5.htm" TargetMode="External"/><Relationship Id="rId5" Type="http://schemas.openxmlformats.org/officeDocument/2006/relationships/hyperlink" Target="http://old.bibelselskabet.dk/danbib/web/rom/ch1/v4.htm" TargetMode="External"/><Relationship Id="rId4" Type="http://schemas.openxmlformats.org/officeDocument/2006/relationships/hyperlink" Target="http://old.bibelselskabet.dk/danbib/web/rom/ch1/v3.htm" TargetMode="External"/><Relationship Id="rId9" Type="http://schemas.openxmlformats.org/officeDocument/2006/relationships/hyperlink" Target="http://old.bibelselskabet.dk/danbib/web/rom/ch1/v9.ht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old.bibelselskabet.dk/danbib/web/rom/ch1/v16.htm" TargetMode="External"/><Relationship Id="rId3" Type="http://schemas.openxmlformats.org/officeDocument/2006/relationships/hyperlink" Target="http://old.bibelselskabet.dk/danbib/web/rom/ch1/v10.htm" TargetMode="External"/><Relationship Id="rId7" Type="http://schemas.openxmlformats.org/officeDocument/2006/relationships/hyperlink" Target="http://old.bibelselskabet.dk/danbib/web/rom/ch1/v14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ld.bibelselskabet.dk/danbib/web/rom/ch1/v13.htm" TargetMode="External"/><Relationship Id="rId5" Type="http://schemas.openxmlformats.org/officeDocument/2006/relationships/hyperlink" Target="http://old.bibelselskabet.dk/danbib/web/rom/ch1/v12.htm" TargetMode="External"/><Relationship Id="rId4" Type="http://schemas.openxmlformats.org/officeDocument/2006/relationships/hyperlink" Target="http://old.bibelselskabet.dk/danbib/web/rom/ch1/v11.htm" TargetMode="External"/><Relationship Id="rId9" Type="http://schemas.openxmlformats.org/officeDocument/2006/relationships/hyperlink" Target="http://old.bibelselskabet.dk/danbib/web/rom/ch1/v17.ht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48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a"/>
              <a:t>Elsket og Kaldet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a"/>
              <a:t>Nåde være med jer og fred fra Gud, vores Far, og Jesus Kristus, vores Herre. I skal vide, at Gud elsker jer, og at I er kaldet til at leve for ham.</a:t>
            </a:r>
          </a:p>
          <a:p>
            <a:pPr>
              <a:spcBef>
                <a:spcPts val="0"/>
              </a:spcBef>
              <a:buNone/>
            </a:pPr>
            <a:r>
              <a:rPr lang="da" sz="1800" i="1"/>
              <a:t>(Rom 1,7 Biblen på hverdagsdansk)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a"/>
              <a:t>Pagten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3703" y="1600200"/>
            <a:ext cx="4176581" cy="496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a"/>
              <a:t>Pagten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3703" y="1600200"/>
            <a:ext cx="4176581" cy="496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Shape 92"/>
          <p:cNvCxnSpPr/>
          <p:nvPr/>
        </p:nvCxnSpPr>
        <p:spPr>
          <a:xfrm>
            <a:off x="5017278" y="2762869"/>
            <a:ext cx="1178099" cy="2538399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a"/>
              <a:t>Pagten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3703" y="1600200"/>
            <a:ext cx="4176581" cy="496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" name="Shape 100"/>
          <p:cNvCxnSpPr/>
          <p:nvPr/>
        </p:nvCxnSpPr>
        <p:spPr>
          <a:xfrm>
            <a:off x="5017278" y="2762869"/>
            <a:ext cx="1178099" cy="2538399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01" name="Shape 101"/>
          <p:cNvCxnSpPr/>
          <p:nvPr/>
        </p:nvCxnSpPr>
        <p:spPr>
          <a:xfrm rot="10800000">
            <a:off x="3723574" y="6268967"/>
            <a:ext cx="1746000" cy="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a"/>
              <a:t>Guds rige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8953" y="1644249"/>
            <a:ext cx="4130323" cy="487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a"/>
              <a:t>Guds rige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8953" y="1644249"/>
            <a:ext cx="4130323" cy="48794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6" name="Shape 116"/>
          <p:cNvCxnSpPr/>
          <p:nvPr/>
        </p:nvCxnSpPr>
        <p:spPr>
          <a:xfrm>
            <a:off x="4975200" y="2468333"/>
            <a:ext cx="1209600" cy="27488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a"/>
              <a:t>Guds rige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23" name="Shape 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8953" y="1644249"/>
            <a:ext cx="4130323" cy="48794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4" name="Shape 124"/>
          <p:cNvCxnSpPr/>
          <p:nvPr/>
        </p:nvCxnSpPr>
        <p:spPr>
          <a:xfrm>
            <a:off x="4975200" y="2468333"/>
            <a:ext cx="1209600" cy="27488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5" name="Shape 125"/>
          <p:cNvCxnSpPr/>
          <p:nvPr/>
        </p:nvCxnSpPr>
        <p:spPr>
          <a:xfrm flipH="1">
            <a:off x="3492049" y="6297033"/>
            <a:ext cx="2019600" cy="140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274633"/>
            <a:ext cx="8229600" cy="1078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da"/>
              <a:t>Pagten og Guds rige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57200" y="1600184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5013678" y="1978500"/>
            <a:ext cx="4130323" cy="4879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Shape 133"/>
          <p:cNvPicPr preferRelativeResize="0"/>
          <p:nvPr/>
        </p:nvPicPr>
        <p:blipFill rotWithShape="1">
          <a:blip r:embed="rId4">
            <a:alphaModFix amt="49000"/>
          </a:blip>
          <a:srcRect/>
          <a:stretch/>
        </p:blipFill>
        <p:spPr>
          <a:xfrm>
            <a:off x="444628" y="1199200"/>
            <a:ext cx="4176581" cy="496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4" name="Shape 134"/>
          <p:cNvCxnSpPr/>
          <p:nvPr/>
        </p:nvCxnSpPr>
        <p:spPr>
          <a:xfrm>
            <a:off x="4743075" y="6009467"/>
            <a:ext cx="3232800" cy="645200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5" name="Shape 135"/>
          <p:cNvCxnSpPr/>
          <p:nvPr/>
        </p:nvCxnSpPr>
        <p:spPr>
          <a:xfrm>
            <a:off x="1569228" y="6009469"/>
            <a:ext cx="3374399" cy="723599"/>
          </a:xfrm>
          <a:prstGeom prst="straightConnector1">
            <a:avLst/>
          </a:prstGeom>
          <a:noFill/>
          <a:ln w="19050" cap="flat">
            <a:solidFill>
              <a:srgbClr val="EFEFEF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2111124"/>
            <a:ext cx="7772400" cy="1546475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a"/>
              <a:t>Romerbrevet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3786739"/>
            <a:ext cx="7772400" cy="104631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a"/>
              <a:t>Romerbrevet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a"/>
              <a:t>Forfatter:</a:t>
            </a:r>
          </a:p>
          <a:p>
            <a:pPr rtl="0">
              <a:spcBef>
                <a:spcPts val="0"/>
              </a:spcBef>
              <a:buNone/>
            </a:pPr>
            <a:r>
              <a:rPr lang="da"/>
              <a:t>Paulus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da"/>
              <a:t>Modtagere:</a:t>
            </a:r>
          </a:p>
          <a:p>
            <a:pPr rtl="0">
              <a:spcBef>
                <a:spcPts val="0"/>
              </a:spcBef>
              <a:buNone/>
            </a:pPr>
            <a:r>
              <a:rPr lang="da"/>
              <a:t>Menigheden eller rettere menighederne i Rom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a"/>
              <a:t>Baggrund:</a:t>
            </a:r>
          </a:p>
          <a:p>
            <a:pPr rtl="0">
              <a:spcBef>
                <a:spcPts val="0"/>
              </a:spcBef>
              <a:buNone/>
            </a:pPr>
            <a:r>
              <a:rPr lang="da"/>
              <a:t>I år 49 bliver alle jøder forvist fra Rom og først omkring år 55 kan de vende tilbage.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a"/>
              <a:t>Indhold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a"/>
              <a:t>Romerbrevet handler om Gud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46235"/>
            <a:ext cx="8229600" cy="6536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da" sz="1000" b="1" dirty="0">
                <a:hlinkClick r:id="rId3"/>
              </a:rPr>
              <a:t>v1</a:t>
            </a:r>
            <a:r>
              <a:rPr lang="da" sz="1800" b="1" dirty="0"/>
              <a:t>  Fra Paulus, Kristi Jesu tjener, kaldet til apostel, udset til at forkynde det evangelium, </a:t>
            </a:r>
            <a:r>
              <a:rPr lang="da" sz="1000" b="1" dirty="0"/>
              <a:t>v2</a:t>
            </a:r>
            <a:r>
              <a:rPr lang="da" sz="1800" b="1" dirty="0"/>
              <a:t>  som Gud forud har lovet ved sine profeter i De hellige Skrifter,</a:t>
            </a:r>
            <a:r>
              <a:rPr lang="da" sz="1800" b="1" dirty="0">
                <a:hlinkClick r:id="rId4"/>
              </a:rPr>
              <a:t> </a:t>
            </a:r>
            <a:r>
              <a:rPr lang="da" sz="1000" b="1" dirty="0">
                <a:hlinkClick r:id="rId4"/>
              </a:rPr>
              <a:t>v3</a:t>
            </a:r>
            <a:r>
              <a:rPr lang="da" sz="1800" b="1" dirty="0"/>
              <a:t>  evangeliet om hans søn, Jesus Kristus, vor Herre, som menneske kommet af Davids slægt,</a:t>
            </a:r>
            <a:r>
              <a:rPr lang="da" sz="1800" b="1" dirty="0">
                <a:hlinkClick r:id="rId5"/>
              </a:rPr>
              <a:t> </a:t>
            </a:r>
            <a:r>
              <a:rPr lang="da" sz="1000" b="1" dirty="0">
                <a:hlinkClick r:id="rId5"/>
              </a:rPr>
              <a:t>v4</a:t>
            </a:r>
            <a:r>
              <a:rPr lang="da" sz="1000" b="1" dirty="0"/>
              <a:t> </a:t>
            </a:r>
            <a:r>
              <a:rPr lang="da" sz="1800" b="1" dirty="0"/>
              <a:t>i kraft af helligheds ånd stadfæstet som Guds søn med magt og vælde, da han opstod fra de døde.</a:t>
            </a:r>
            <a:r>
              <a:rPr lang="da" sz="1800" b="1" dirty="0">
                <a:hlinkClick r:id="rId6"/>
              </a:rPr>
              <a:t> </a:t>
            </a:r>
            <a:r>
              <a:rPr lang="da" sz="1000" b="1" dirty="0">
                <a:hlinkClick r:id="rId6"/>
              </a:rPr>
              <a:t>v5</a:t>
            </a:r>
            <a:r>
              <a:rPr lang="da" sz="1800" b="1" dirty="0"/>
              <a:t> Af ham har vi fået nåde og apostelkald til at føre mennesker i alle folkeslag til troslydighed, hans navn til ære. </a:t>
            </a:r>
            <a:r>
              <a:rPr lang="da" sz="1000" b="1" dirty="0"/>
              <a:t>v6</a:t>
            </a:r>
            <a:r>
              <a:rPr lang="da" sz="1800" b="1" dirty="0"/>
              <a:t> Blandt dem er også I, som er kaldet til at tilhøre Jesus Kristus.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da" sz="1000" b="1" dirty="0">
                <a:hlinkClick r:id="rId7"/>
              </a:rPr>
              <a:t>v7</a:t>
            </a:r>
            <a:r>
              <a:rPr lang="da" sz="1800" b="1" dirty="0"/>
              <a:t> Til alle Guds elskede i Rom, som er kaldet til at være hellige.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da" sz="1800" b="1" dirty="0"/>
              <a:t>Nåde være med jer og fred fra Gud, vor Fader, og Herren Jesus Kristus!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buNone/>
            </a:pPr>
            <a:r>
              <a:rPr lang="da" sz="1000" b="1" dirty="0">
                <a:hlinkClick r:id="rId8"/>
              </a:rPr>
              <a:t>v8</a:t>
            </a:r>
            <a:r>
              <a:rPr lang="da" sz="1800" b="1" dirty="0"/>
              <a:t> Først og fremmest takker jeg min Gud ved Jesus Kristus for jer alle, fordi der i hele verden forkyndes om jeres tro.</a:t>
            </a:r>
            <a:r>
              <a:rPr lang="da" sz="1800" b="1" dirty="0">
                <a:hlinkClick r:id="rId9"/>
              </a:rPr>
              <a:t> </a:t>
            </a:r>
            <a:r>
              <a:rPr lang="da" sz="1000" b="1" dirty="0">
                <a:hlinkClick r:id="rId9"/>
              </a:rPr>
              <a:t>v9</a:t>
            </a:r>
            <a:r>
              <a:rPr lang="da" sz="1800" b="1" dirty="0"/>
              <a:t> Gud, som jeg i min ånd tjener med evangeliet om hans søn, er mit vidne på, at jeg uophørligt nævner jer i mine bønner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394800"/>
            <a:ext cx="8229600" cy="617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da" sz="1000" b="1" dirty="0">
                <a:hlinkClick r:id="rId3"/>
              </a:rPr>
              <a:t>v10</a:t>
            </a:r>
            <a:r>
              <a:rPr lang="da" sz="1800" b="1" dirty="0"/>
              <a:t> og altid beder om, at det med Guds vilje dog endelig må lykkes mig at komme til jer.</a:t>
            </a:r>
            <a:r>
              <a:rPr lang="da" sz="1800" b="1" dirty="0">
                <a:hlinkClick r:id="rId4"/>
              </a:rPr>
              <a:t> </a:t>
            </a:r>
            <a:r>
              <a:rPr lang="da" sz="1000" b="1" dirty="0">
                <a:hlinkClick r:id="rId4"/>
              </a:rPr>
              <a:t>v11</a:t>
            </a:r>
            <a:r>
              <a:rPr lang="da" sz="1800" b="1" dirty="0"/>
              <a:t> For jeg længes efter at se jer, for at jeg kan give jer af Åndens gaver, så at I kan blive styrket, </a:t>
            </a:r>
            <a:r>
              <a:rPr lang="da" sz="1000" b="1" dirty="0">
                <a:hlinkClick r:id="rId5"/>
              </a:rPr>
              <a:t>v12</a:t>
            </a:r>
            <a:r>
              <a:rPr lang="da" sz="1800" b="1" dirty="0"/>
              <a:t> eller rettere: så at vi sammen kan opmuntres ved vor fælles tro, jeres og min.</a:t>
            </a:r>
            <a:r>
              <a:rPr lang="da" sz="1800" b="1" dirty="0">
                <a:hlinkClick r:id="rId6"/>
              </a:rPr>
              <a:t> </a:t>
            </a:r>
            <a:r>
              <a:rPr lang="da" sz="1000" b="1" dirty="0">
                <a:hlinkClick r:id="rId6"/>
              </a:rPr>
              <a:t>v13</a:t>
            </a:r>
            <a:r>
              <a:rPr lang="da" sz="1800" b="1" dirty="0"/>
              <a:t> Og det skal I vide, brødre, at jeg tit har sat mig for at komme, men hidtil er jeg blevet forhindret. Jeg ville nemlig gerne høste nogen frugt også hos jer ligesom blandt de andre folkeslag.</a:t>
            </a:r>
            <a:r>
              <a:rPr lang="da" sz="1800" b="1" dirty="0">
                <a:hlinkClick r:id="rId7"/>
              </a:rPr>
              <a:t> </a:t>
            </a:r>
            <a:r>
              <a:rPr lang="da" sz="1000" b="1" dirty="0">
                <a:hlinkClick r:id="rId7"/>
              </a:rPr>
              <a:t>v14</a:t>
            </a:r>
            <a:r>
              <a:rPr lang="da" sz="1800" b="1" dirty="0"/>
              <a:t> Både grækere og barbarer, både vise og uforstandige er jeg forpligtet over for. </a:t>
            </a:r>
            <a:r>
              <a:rPr lang="da" sz="1000" b="1" dirty="0"/>
              <a:t>v15</a:t>
            </a:r>
            <a:r>
              <a:rPr lang="da" sz="1800" b="1" dirty="0"/>
              <a:t>  Derfor min iver efter også at forkynde evangeliet for jer i Rom.</a:t>
            </a:r>
          </a:p>
          <a:p>
            <a:pPr lvl="0">
              <a:lnSpc>
                <a:spcPct val="138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da" sz="1000" b="1" dirty="0">
                <a:hlinkClick r:id="rId8"/>
              </a:rPr>
              <a:t>v16</a:t>
            </a:r>
            <a:r>
              <a:rPr lang="da" sz="1800" b="1" dirty="0"/>
              <a:t> For jeg skammer mig ikke ved evangeliet; det er Guds kraft til frelse for enhver, som tror, både for jøde, først, og for græker.</a:t>
            </a:r>
            <a:r>
              <a:rPr lang="da" sz="1800" b="1" dirty="0">
                <a:hlinkClick r:id="rId9"/>
              </a:rPr>
              <a:t> </a:t>
            </a:r>
            <a:r>
              <a:rPr lang="da" sz="1000" b="1" dirty="0">
                <a:hlinkClick r:id="rId9"/>
              </a:rPr>
              <a:t>v17</a:t>
            </a:r>
            <a:r>
              <a:rPr lang="da" sz="1800" b="1" dirty="0"/>
              <a:t> For i det åbenbares Guds retfærdighed af tro til tro – som der står skrevet: »Den retfærdige skal leve af tro.«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a"/>
              <a:t>Retfærdighed ved tro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a"/>
              <a:t>[...] jeg skammer mig ikke ved evangeliet; det er Guds kraft til frelse for enhver, som tror, både for jøde, først, og for græker. For i det åbenbares Guds retfærdighed af tro til tro – som der står skrevet: »Den retfærdige skal leve af tro.«</a:t>
            </a:r>
          </a:p>
          <a:p>
            <a:pPr>
              <a:spcBef>
                <a:spcPts val="0"/>
              </a:spcBef>
              <a:buNone/>
            </a:pPr>
            <a:r>
              <a:rPr lang="da" sz="1400"/>
              <a:t>Rom 1,16-17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a"/>
              <a:t>Du er Guds barn ved troen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a" i="1"/>
              <a:t>Du er min elskede søn, i dig har jeg fundet velbehag!</a:t>
            </a:r>
          </a:p>
          <a:p>
            <a:pPr>
              <a:spcBef>
                <a:spcPts val="0"/>
              </a:spcBef>
              <a:buNone/>
            </a:pPr>
            <a:r>
              <a:rPr lang="da" sz="1400"/>
              <a:t>Luk 3,22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575</Words>
  <Application>Microsoft Office PowerPoint</Application>
  <PresentationFormat>Skærmshow (4:3)</PresentationFormat>
  <Paragraphs>34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18</vt:i4>
      </vt:variant>
    </vt:vector>
  </HeadingPairs>
  <TitlesOfParts>
    <vt:vector size="19" baseType="lpstr">
      <vt:lpstr>simple-dark</vt:lpstr>
      <vt:lpstr>PowerPoint-præsentation</vt:lpstr>
      <vt:lpstr>Romerbrevet</vt:lpstr>
      <vt:lpstr>Romerbrevet</vt:lpstr>
      <vt:lpstr>PowerPoint-præsentation</vt:lpstr>
      <vt:lpstr>Indhold</vt:lpstr>
      <vt:lpstr>PowerPoint-præsentation</vt:lpstr>
      <vt:lpstr>PowerPoint-præsentation</vt:lpstr>
      <vt:lpstr>Retfærdighed ved tro</vt:lpstr>
      <vt:lpstr>Du er Guds barn ved troen</vt:lpstr>
      <vt:lpstr>Elsket og Kaldet</vt:lpstr>
      <vt:lpstr>Pagten</vt:lpstr>
      <vt:lpstr>Pagten</vt:lpstr>
      <vt:lpstr>Pagten</vt:lpstr>
      <vt:lpstr>Guds rige</vt:lpstr>
      <vt:lpstr>Guds rige</vt:lpstr>
      <vt:lpstr>Guds rige</vt:lpstr>
      <vt:lpstr>Pagten og Guds rige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Romerbrevet</dc:title>
  <dc:creator>Michael Lassen</dc:creator>
  <cp:lastModifiedBy>aafm</cp:lastModifiedBy>
  <cp:revision>6</cp:revision>
  <dcterms:modified xsi:type="dcterms:W3CDTF">2015-04-12T09:10:10Z</dcterms:modified>
</cp:coreProperties>
</file>