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0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25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12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17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0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88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72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40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6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51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55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51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6D02-A580-4D11-85ED-77B80AB84374}" type="datetimeFigureOut">
              <a:rPr lang="da-DK" smtClean="0"/>
              <a:t>11-11-2017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CEE9-9281-44BD-9593-60106A5BCC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4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040560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’For </a:t>
            </a:r>
            <a:r>
              <a:rPr lang="da-DK" sz="3600" dirty="0">
                <a:solidFill>
                  <a:schemeClr val="bg1"/>
                </a:solidFill>
              </a:rPr>
              <a:t>tilgiver I mennesker deres overtrædelser, vil jeres himmelske fader også tilgive jer. </a:t>
            </a:r>
            <a:endParaRPr lang="da-DK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Men </a:t>
            </a:r>
            <a:r>
              <a:rPr lang="da-DK" sz="3600" dirty="0">
                <a:solidFill>
                  <a:schemeClr val="bg1"/>
                </a:solidFill>
              </a:rPr>
              <a:t>tilgiver I ikke mennesker, vil jeres fader heller ikke tilgive jeres overtrædelser</a:t>
            </a:r>
            <a:r>
              <a:rPr lang="da-DK" sz="3600" dirty="0" smtClean="0">
                <a:solidFill>
                  <a:schemeClr val="bg1"/>
                </a:solidFill>
              </a:rPr>
              <a:t>.’                    		  </a:t>
            </a:r>
            <a:r>
              <a:rPr lang="da-DK" sz="3600" i="1" dirty="0" smtClean="0">
                <a:solidFill>
                  <a:schemeClr val="bg1"/>
                </a:solidFill>
              </a:rPr>
              <a:t>(</a:t>
            </a:r>
            <a:r>
              <a:rPr lang="da-DK" sz="3600" i="1" dirty="0">
                <a:solidFill>
                  <a:schemeClr val="bg1"/>
                </a:solidFill>
              </a:rPr>
              <a:t>Matt 6,14-15)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68"/>
            <a:ext cx="4032448" cy="33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3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/>
          <a:stretch/>
        </p:blipFill>
        <p:spPr bwMode="auto">
          <a:xfrm>
            <a:off x="251520" y="22141"/>
            <a:ext cx="8712969" cy="503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3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685"/>
            <a:ext cx="3991266" cy="514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3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6166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”Tag </a:t>
            </a:r>
            <a:r>
              <a:rPr lang="da-DK" sz="3600" dirty="0">
                <a:solidFill>
                  <a:schemeClr val="bg1"/>
                </a:solidFill>
              </a:rPr>
              <a:t>jer i agt! Hvis din broder forsynder sig, så sæt ham i rette, og hvis han angrer, så tilgiv ham. Selv om han forsynder sig mod dig syv gange om dagen og syv gange vender tilbage til dig og siger: Jeg angrer det, jeg gjorde! så tilgiv ham</a:t>
            </a:r>
            <a:r>
              <a:rPr lang="da-DK" sz="3600" dirty="0" smtClean="0">
                <a:solidFill>
                  <a:schemeClr val="bg1"/>
                </a:solidFill>
              </a:rPr>
              <a:t>.”</a:t>
            </a:r>
            <a:endParaRPr lang="da-DK" sz="3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20" y="771228"/>
            <a:ext cx="3708466" cy="259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3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97666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i="1" dirty="0" smtClean="0">
                <a:solidFill>
                  <a:schemeClr val="bg1"/>
                </a:solidFill>
              </a:rPr>
              <a:t>Matt 18,21-35: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Da </a:t>
            </a:r>
            <a:r>
              <a:rPr lang="da-DK" sz="3600" dirty="0">
                <a:solidFill>
                  <a:schemeClr val="bg1"/>
                </a:solidFill>
              </a:rPr>
              <a:t>kom Peter til ham og spurgte: </a:t>
            </a:r>
            <a:r>
              <a:rPr lang="da-DK" sz="3600" dirty="0" smtClean="0">
                <a:solidFill>
                  <a:schemeClr val="bg1"/>
                </a:solidFill>
              </a:rPr>
              <a:t>‘Herre</a:t>
            </a:r>
            <a:r>
              <a:rPr lang="da-DK" sz="3600" dirty="0">
                <a:solidFill>
                  <a:schemeClr val="bg1"/>
                </a:solidFill>
              </a:rPr>
              <a:t>, hvor mange gange skal jeg tilgive min broder, når han forsynder sig imod mig? Op til syv </a:t>
            </a:r>
            <a:r>
              <a:rPr lang="da-DK" sz="3600" dirty="0" smtClean="0">
                <a:solidFill>
                  <a:schemeClr val="bg1"/>
                </a:solidFill>
              </a:rPr>
              <a:t>gange?’ </a:t>
            </a:r>
            <a:endParaRPr lang="da-DK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Jesus </a:t>
            </a:r>
            <a:r>
              <a:rPr lang="da-DK" sz="3600" dirty="0">
                <a:solidFill>
                  <a:schemeClr val="bg1"/>
                </a:solidFill>
              </a:rPr>
              <a:t>svarede ham: </a:t>
            </a:r>
            <a:r>
              <a:rPr lang="da-DK" sz="3600" dirty="0" smtClean="0">
                <a:solidFill>
                  <a:schemeClr val="bg1"/>
                </a:solidFill>
              </a:rPr>
              <a:t>‘Jeg </a:t>
            </a:r>
            <a:r>
              <a:rPr lang="da-DK" sz="3600" dirty="0">
                <a:solidFill>
                  <a:schemeClr val="bg1"/>
                </a:solidFill>
              </a:rPr>
              <a:t>siger dig, ikke op til syv gange, men op til syvoghalvfjerds gange.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/>
          <a:stretch/>
        </p:blipFill>
        <p:spPr bwMode="auto">
          <a:xfrm>
            <a:off x="5649752" y="123478"/>
            <a:ext cx="3461068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8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7128792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>
                <a:solidFill>
                  <a:schemeClr val="bg1"/>
                </a:solidFill>
              </a:rPr>
              <a:t>Derfor: Himmeriget ligner en konge, der ville gøre regnskab med sine tjenere. </a:t>
            </a:r>
            <a:r>
              <a:rPr lang="da-DK" sz="3600" dirty="0" smtClean="0">
                <a:solidFill>
                  <a:schemeClr val="bg1"/>
                </a:solidFill>
              </a:rPr>
              <a:t>Da </a:t>
            </a:r>
            <a:r>
              <a:rPr lang="da-DK" sz="3600" dirty="0">
                <a:solidFill>
                  <a:schemeClr val="bg1"/>
                </a:solidFill>
              </a:rPr>
              <a:t>han begyndte på regnskaberne, blev en, der skyldte ti tusind talenter, ført frem for ham. </a:t>
            </a:r>
            <a:r>
              <a:rPr lang="da-DK" sz="3600" dirty="0" smtClean="0">
                <a:solidFill>
                  <a:schemeClr val="bg1"/>
                </a:solidFill>
              </a:rPr>
              <a:t>Da </a:t>
            </a:r>
            <a:r>
              <a:rPr lang="da-DK" sz="3600" dirty="0">
                <a:solidFill>
                  <a:schemeClr val="bg1"/>
                </a:solidFill>
              </a:rPr>
              <a:t>han ikke havde noget at betale med, befalede hans herre, at han og hans kone og børn og alt, hvad han ejede, skulle sælges og gælden betales.</a:t>
            </a:r>
          </a:p>
        </p:txBody>
      </p:sp>
      <p:sp>
        <p:nvSpPr>
          <p:cNvPr id="4" name="Pladsholder til indhold 4"/>
          <p:cNvSpPr>
            <a:spLocks noGrp="1"/>
          </p:cNvSpPr>
          <p:nvPr>
            <p:ph sz="half" idx="1"/>
          </p:nvPr>
        </p:nvSpPr>
        <p:spPr>
          <a:xfrm>
            <a:off x="7236296" y="1761660"/>
            <a:ext cx="1907704" cy="2181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200" b="1" dirty="0" smtClean="0">
                <a:solidFill>
                  <a:schemeClr val="bg1"/>
                </a:solidFill>
              </a:rPr>
              <a:t>3,5 mia. kr.!!</a:t>
            </a:r>
          </a:p>
          <a:p>
            <a:pPr marL="0" indent="0" algn="ctr">
              <a:buNone/>
            </a:pPr>
            <a:r>
              <a:rPr lang="da-DK" sz="3200" i="1" dirty="0" smtClean="0">
                <a:solidFill>
                  <a:schemeClr val="bg1"/>
                </a:solidFill>
              </a:rPr>
              <a:t>1 talent =             1 årsløn</a:t>
            </a:r>
            <a:endParaRPr lang="da-DK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0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6166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>
                <a:solidFill>
                  <a:schemeClr val="bg1"/>
                </a:solidFill>
              </a:rPr>
              <a:t>Men tjeneren kastede sig ned for ham og bad: Hav tålmodighed med mig, så skal jeg betale dig det alt sammen.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Så </a:t>
            </a:r>
            <a:r>
              <a:rPr lang="da-DK" sz="3600" dirty="0">
                <a:solidFill>
                  <a:schemeClr val="bg1"/>
                </a:solidFill>
              </a:rPr>
              <a:t>fik den tjeners herre medynk med ham og lod ham gå og eftergav ham gælden.</a:t>
            </a:r>
          </a:p>
        </p:txBody>
      </p:sp>
      <p:sp>
        <p:nvSpPr>
          <p:cNvPr id="4" name="Pladsholder til indhold 4"/>
          <p:cNvSpPr>
            <a:spLocks noGrp="1"/>
          </p:cNvSpPr>
          <p:nvPr>
            <p:ph sz="half" idx="1"/>
          </p:nvPr>
        </p:nvSpPr>
        <p:spPr>
          <a:xfrm>
            <a:off x="5652120" y="2604015"/>
            <a:ext cx="3491880" cy="507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600" b="1" dirty="0" smtClean="0">
                <a:solidFill>
                  <a:schemeClr val="bg1"/>
                </a:solidFill>
              </a:rPr>
              <a:t>3,5 mia. kr.!!</a:t>
            </a:r>
          </a:p>
        </p:txBody>
      </p:sp>
      <p:sp>
        <p:nvSpPr>
          <p:cNvPr id="2" name="Multiplicer 1"/>
          <p:cNvSpPr/>
          <p:nvPr/>
        </p:nvSpPr>
        <p:spPr>
          <a:xfrm>
            <a:off x="5940152" y="2139702"/>
            <a:ext cx="2736304" cy="15661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6300192" y="76767"/>
            <a:ext cx="2520280" cy="19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1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6166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Men </a:t>
            </a:r>
            <a:r>
              <a:rPr lang="da-DK" sz="3600" dirty="0">
                <a:solidFill>
                  <a:schemeClr val="bg1"/>
                </a:solidFill>
              </a:rPr>
              <a:t>da den tjener gik ud, traf han en af sine medtjenere, som skyldte ham hundrede denarer. </a:t>
            </a:r>
            <a:endParaRPr lang="da-DK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Og </a:t>
            </a:r>
            <a:r>
              <a:rPr lang="da-DK" sz="3600" dirty="0">
                <a:solidFill>
                  <a:schemeClr val="bg1"/>
                </a:solidFill>
              </a:rPr>
              <a:t>han greb ham i struben og sagde: Betal, hvad du skylder! </a:t>
            </a:r>
          </a:p>
        </p:txBody>
      </p:sp>
      <p:sp>
        <p:nvSpPr>
          <p:cNvPr id="4" name="Pladsholder til indhold 4"/>
          <p:cNvSpPr>
            <a:spLocks noGrp="1"/>
          </p:cNvSpPr>
          <p:nvPr>
            <p:ph sz="half" idx="1"/>
          </p:nvPr>
        </p:nvSpPr>
        <p:spPr>
          <a:xfrm>
            <a:off x="5652120" y="897564"/>
            <a:ext cx="3491880" cy="2181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600" b="1" dirty="0" smtClean="0">
                <a:solidFill>
                  <a:schemeClr val="bg1"/>
                </a:solidFill>
              </a:rPr>
              <a:t>175.000 kr.!!</a:t>
            </a:r>
          </a:p>
          <a:p>
            <a:pPr marL="0" indent="0" algn="ctr">
              <a:buNone/>
            </a:pPr>
            <a:r>
              <a:rPr lang="da-DK" sz="3600" i="1" dirty="0" smtClean="0">
                <a:solidFill>
                  <a:schemeClr val="bg1"/>
                </a:solidFill>
              </a:rPr>
              <a:t>1 denar =             1 dagløn</a:t>
            </a:r>
            <a:endParaRPr lang="da-DK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9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6166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>
                <a:solidFill>
                  <a:schemeClr val="bg1"/>
                </a:solidFill>
              </a:rPr>
              <a:t>Hans medtjener kastede sig ned for ham og bad: Hav tålmodighed med mig, så skal jeg betale dig.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Det </a:t>
            </a:r>
            <a:r>
              <a:rPr lang="da-DK" sz="3600" dirty="0">
                <a:solidFill>
                  <a:schemeClr val="bg1"/>
                </a:solidFill>
              </a:rPr>
              <a:t>ville han ikke, men gik hen og lod ham kaste i fængsel, indtil han fik betalt, hvad han skyldte.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478"/>
            <a:ext cx="2024011" cy="165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r="10038"/>
          <a:stretch/>
        </p:blipFill>
        <p:spPr bwMode="auto">
          <a:xfrm>
            <a:off x="5618287" y="1815666"/>
            <a:ext cx="3498003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3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6166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>
                <a:solidFill>
                  <a:schemeClr val="bg1"/>
                </a:solidFill>
              </a:rPr>
              <a:t>Da hans medtjenere nu så, hvad der var sket, blev de meget bedrøvede og gik hen og forklarede deres herre alt, hvad der var sket</a:t>
            </a:r>
            <a:r>
              <a:rPr lang="da-DK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Da </a:t>
            </a:r>
            <a:r>
              <a:rPr lang="da-DK" sz="3600" dirty="0">
                <a:solidFill>
                  <a:schemeClr val="bg1"/>
                </a:solidFill>
              </a:rPr>
              <a:t>kaldte hans herre ham for sig og sagde: Du onde tjener, al den gæld eftergav jeg dig, da du bad mig om det. </a:t>
            </a:r>
          </a:p>
        </p:txBody>
      </p:sp>
      <p:sp>
        <p:nvSpPr>
          <p:cNvPr id="4" name="Pladsholder til indhold 4"/>
          <p:cNvSpPr>
            <a:spLocks noGrp="1"/>
          </p:cNvSpPr>
          <p:nvPr>
            <p:ph sz="half" idx="1"/>
          </p:nvPr>
        </p:nvSpPr>
        <p:spPr>
          <a:xfrm>
            <a:off x="5652120" y="3586994"/>
            <a:ext cx="3491880" cy="507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3600" b="1" dirty="0" smtClean="0">
                <a:solidFill>
                  <a:schemeClr val="bg1"/>
                </a:solidFill>
              </a:rPr>
              <a:t>3,5 mia. kr.!!</a:t>
            </a:r>
          </a:p>
        </p:txBody>
      </p:sp>
      <p:sp>
        <p:nvSpPr>
          <p:cNvPr id="2" name="Multiplicer 1"/>
          <p:cNvSpPr/>
          <p:nvPr/>
        </p:nvSpPr>
        <p:spPr>
          <a:xfrm>
            <a:off x="6012160" y="3165816"/>
            <a:ext cx="2736304" cy="15661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6834923" y="2037554"/>
            <a:ext cx="192081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5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5616624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>
                <a:solidFill>
                  <a:schemeClr val="bg1"/>
                </a:solidFill>
              </a:rPr>
              <a:t>Burde du så ikke også forbarme dig over din medtjener, ligesom jeg forbarmede mig over dig? </a:t>
            </a:r>
          </a:p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Og </a:t>
            </a:r>
            <a:r>
              <a:rPr lang="da-DK" sz="3600" dirty="0">
                <a:solidFill>
                  <a:schemeClr val="bg1"/>
                </a:solidFill>
              </a:rPr>
              <a:t>hans herre blev vred og overlod ham til bødlerne, indtil han fik betalt alt, hvad han skyldte.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r="10038"/>
          <a:stretch/>
        </p:blipFill>
        <p:spPr bwMode="auto">
          <a:xfrm>
            <a:off x="5507239" y="1815666"/>
            <a:ext cx="3609051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7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35496" y="0"/>
            <a:ext cx="4608512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600" dirty="0" smtClean="0">
                <a:solidFill>
                  <a:schemeClr val="bg1"/>
                </a:solidFill>
              </a:rPr>
              <a:t>Sådan </a:t>
            </a:r>
            <a:r>
              <a:rPr lang="da-DK" sz="3600" dirty="0">
                <a:solidFill>
                  <a:schemeClr val="bg1"/>
                </a:solidFill>
              </a:rPr>
              <a:t>vil også min himmelske fader gøre med hver eneste af jer, der ikke af hjertet tilgiver sin broder.«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38" y="13402"/>
            <a:ext cx="4233464" cy="342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6875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479</Words>
  <Application>Microsoft Office PowerPoint</Application>
  <PresentationFormat>Skærmshow (16:9)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Bruger</dc:creator>
  <cp:lastModifiedBy>Bruger</cp:lastModifiedBy>
  <cp:revision>12</cp:revision>
  <dcterms:created xsi:type="dcterms:W3CDTF">2017-11-08T10:01:02Z</dcterms:created>
  <dcterms:modified xsi:type="dcterms:W3CDTF">2017-11-11T18:00:04Z</dcterms:modified>
</cp:coreProperties>
</file>